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75" r:id="rId6"/>
    <p:sldId id="283" r:id="rId7"/>
    <p:sldId id="277" r:id="rId8"/>
    <p:sldId id="278" r:id="rId9"/>
    <p:sldId id="289" r:id="rId10"/>
    <p:sldId id="292" r:id="rId11"/>
    <p:sldId id="287" r:id="rId12"/>
    <p:sldId id="301" r:id="rId13"/>
    <p:sldId id="279" r:id="rId14"/>
    <p:sldId id="290" r:id="rId15"/>
    <p:sldId id="291" r:id="rId16"/>
    <p:sldId id="282" r:id="rId17"/>
    <p:sldId id="280" r:id="rId18"/>
    <p:sldId id="293" r:id="rId19"/>
    <p:sldId id="294" r:id="rId20"/>
    <p:sldId id="281" r:id="rId21"/>
    <p:sldId id="300" r:id="rId22"/>
    <p:sldId id="284" r:id="rId23"/>
    <p:sldId id="295" r:id="rId24"/>
    <p:sldId id="296" r:id="rId25"/>
    <p:sldId id="297" r:id="rId26"/>
    <p:sldId id="298" r:id="rId27"/>
    <p:sldId id="302" r:id="rId28"/>
    <p:sldId id="288" r:id="rId29"/>
    <p:sldId id="276" r:id="rId30"/>
  </p:sldIdLst>
  <p:sldSz cx="12188825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4" autoAdjust="0"/>
  </p:normalViewPr>
  <p:slideViewPr>
    <p:cSldViewPr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A8D7CD-8991-473A-98DD-9481C69F516C}" type="datetime1">
              <a:rPr lang="ru-RU" smtClean="0"/>
              <a:t>02.12.2018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89E2E-5006-462F-9CFF-40BE8892199F}" type="datetime1">
              <a:rPr lang="ru-RU" smtClean="0"/>
              <a:pPr/>
              <a:t>02.12.2018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BB98AFB-CB0D-4DFE-87B9-B4B0D0DE73CD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968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496C0B-B31D-497F-9CE4-6E431D417F46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F7D0D-9C0B-42C0-9BF9-5FB54A607EF4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3E89C5-D85E-4904-A3B3-21A025A36710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CBF33-99D0-4B58-882B-5267B7A4CC16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105AF-73C1-4F69-BBE7-4B515F245F84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D999AE-4496-4A50-B2C7-3CFC0508C87E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5B330E-76FE-4B0A-B62E-9DA8ADBB56B9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6039CF-334C-46F0-98D6-52EB300FDF3E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30C9EF-6ECF-471E-9B05-297DB3344CFA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5CFBC1-777C-451A-8A03-EE746BBDCB41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D312389-0A3B-4391-96D8-8E3F6108E838}" type="datetime1">
              <a:rPr lang="ru-RU" noProof="0" smtClean="0"/>
              <a:t>02.12.2018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AAEAE4A8-A6E5-453E-B946-FB774B73F48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Computer Architecture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b="1" dirty="0"/>
              <a:t>System Software Crash Course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C84F42-089C-47E9-8AB2-C54C7405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Von Neumann Architecture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0E8449-B1B7-4B63-A503-F551FB4BD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869160"/>
            <a:ext cx="8686801" cy="12961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Von Neumann architecture is based on stored program concept.</a:t>
            </a:r>
          </a:p>
          <a:p>
            <a:r>
              <a:rPr lang="en-US" dirty="0"/>
              <a:t>Allows program tooling: programs that write programs.</a:t>
            </a:r>
          </a:p>
          <a:p>
            <a:r>
              <a:rPr lang="en-US" dirty="0"/>
              <a:t>Von Neumann bottleneck: limited throughput between CPU and memory.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6F0E59-7D6E-4A6C-863D-900B52C0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3972" y="1772816"/>
            <a:ext cx="48577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95CE59-2972-480B-BC46-B3559F4C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Harvard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B2802-BD4E-4E0D-BF24-3E56DF5CB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4869160"/>
            <a:ext cx="8686801" cy="11506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Harvard architecture physically separates data and instruction memory.</a:t>
            </a:r>
          </a:p>
          <a:p>
            <a:r>
              <a:rPr lang="en-US" dirty="0"/>
              <a:t>Overcome von Neumann bottleneck</a:t>
            </a:r>
          </a:p>
          <a:p>
            <a:r>
              <a:rPr lang="en-US" dirty="0"/>
              <a:t>Increased cost of hardware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6DCA3-3295-4552-B936-C2BC3ED5C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8028" y="1772816"/>
            <a:ext cx="4484032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2B0C0-5187-46DE-B13D-DF98E0A4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F59B4E-DC02-44F5-B183-80C99357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5157192"/>
            <a:ext cx="8686801" cy="1066800"/>
          </a:xfrm>
        </p:spPr>
        <p:txBody>
          <a:bodyPr>
            <a:normAutofit/>
          </a:bodyPr>
          <a:lstStyle/>
          <a:p>
            <a:r>
              <a:rPr lang="en-US" dirty="0"/>
              <a:t>Dataflow architectures do not have a program counter, the executability and execution of instructions is solely determined based on the availability of input arguments to the instructions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C8F042-6050-4FA7-B761-168049EB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1802521"/>
            <a:ext cx="5106833" cy="33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65C8901-F113-4269-B0B7-ADC47DDA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Architecture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C13763-AB67-472B-9CFD-DCF55F83E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9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BE1FD-7448-4928-ADD9-381E09B2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Processing Unit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77C0A59-80CB-4168-A15C-B96AB67FFB2E}"/>
              </a:ext>
            </a:extLst>
          </p:cNvPr>
          <p:cNvSpPr/>
          <p:nvPr/>
        </p:nvSpPr>
        <p:spPr>
          <a:xfrm>
            <a:off x="1577854" y="2780927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CA6D31-1F13-416C-A304-576968076D04}"/>
              </a:ext>
            </a:extLst>
          </p:cNvPr>
          <p:cNvSpPr/>
          <p:nvPr/>
        </p:nvSpPr>
        <p:spPr>
          <a:xfrm>
            <a:off x="3142084" y="2780928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EBA940-F33C-4E6B-9725-D822B9F3628C}"/>
              </a:ext>
            </a:extLst>
          </p:cNvPr>
          <p:cNvSpPr/>
          <p:nvPr/>
        </p:nvSpPr>
        <p:spPr>
          <a:xfrm>
            <a:off x="4836121" y="198883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D3FD60-DA9C-48BB-95A9-5CCC06150BCD}"/>
              </a:ext>
            </a:extLst>
          </p:cNvPr>
          <p:cNvSpPr/>
          <p:nvPr/>
        </p:nvSpPr>
        <p:spPr>
          <a:xfrm>
            <a:off x="4731683" y="3861048"/>
            <a:ext cx="1144981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354B94B-EEA9-4599-8461-5381E02BA9F9}"/>
              </a:ext>
            </a:extLst>
          </p:cNvPr>
          <p:cNvSpPr/>
          <p:nvPr/>
        </p:nvSpPr>
        <p:spPr>
          <a:xfrm>
            <a:off x="8288759" y="2816931"/>
            <a:ext cx="1199679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FFD750-CE5B-4CEC-A3C0-6E0ED2E0C2FA}"/>
              </a:ext>
            </a:extLst>
          </p:cNvPr>
          <p:cNvSpPr/>
          <p:nvPr/>
        </p:nvSpPr>
        <p:spPr>
          <a:xfrm>
            <a:off x="1577854" y="440912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  <a:endParaRPr lang="ru-RU" dirty="0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6AD5750D-01EA-4EE7-BD9D-9A765FD18A4F}"/>
              </a:ext>
            </a:extLst>
          </p:cNvPr>
          <p:cNvSpPr/>
          <p:nvPr/>
        </p:nvSpPr>
        <p:spPr>
          <a:xfrm>
            <a:off x="444042" y="2852935"/>
            <a:ext cx="936104" cy="72008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A3976E-DB97-4854-B4D6-F55ED22177E1}"/>
              </a:ext>
            </a:extLst>
          </p:cNvPr>
          <p:cNvSpPr/>
          <p:nvPr/>
        </p:nvSpPr>
        <p:spPr>
          <a:xfrm>
            <a:off x="6742484" y="4437112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endParaRPr lang="ru-RU" dirty="0"/>
          </a:p>
        </p:txBody>
      </p:sp>
      <p:sp>
        <p:nvSpPr>
          <p:cNvPr id="19" name="Стрелка: влево-вправо 18">
            <a:extLst>
              <a:ext uri="{FF2B5EF4-FFF2-40B4-BE49-F238E27FC236}">
                <a16:creationId xmlns:a16="http://schemas.microsoft.com/office/drawing/2014/main" id="{F9FCD1DF-3FF1-4013-B6CB-658AF9BC7E12}"/>
              </a:ext>
            </a:extLst>
          </p:cNvPr>
          <p:cNvSpPr/>
          <p:nvPr/>
        </p:nvSpPr>
        <p:spPr>
          <a:xfrm>
            <a:off x="9694812" y="2906941"/>
            <a:ext cx="1199679" cy="61206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CC8B8DE-1370-47AA-BD8F-259CC940BF6F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513958" y="3176971"/>
            <a:ext cx="628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8115B47-DF2D-4381-B0D7-EEEF776120C4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2045906" y="3573015"/>
            <a:ext cx="0" cy="83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E2922733-6866-4342-82B3-DE9F7AC34AD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078188" y="2384883"/>
            <a:ext cx="757933" cy="792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F023C41C-AA0E-4D3A-8F41-30BADBF033E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764113" y="3320986"/>
            <a:ext cx="108012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53300771-253F-4582-B111-8D844E180B9B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5772225" y="2384883"/>
            <a:ext cx="1450274" cy="432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6B344733-28D3-4E95-8DB5-DE6411AC1618}"/>
              </a:ext>
            </a:extLst>
          </p:cNvPr>
          <p:cNvCxnSpPr>
            <a:stCxn id="12" idx="0"/>
            <a:endCxn id="15" idx="0"/>
          </p:cNvCxnSpPr>
          <p:nvPr/>
        </p:nvCxnSpPr>
        <p:spPr>
          <a:xfrm rot="16200000" flipH="1">
            <a:off x="6682340" y="610672"/>
            <a:ext cx="828092" cy="3584426"/>
          </a:xfrm>
          <a:prstGeom prst="bentConnector3">
            <a:avLst>
              <a:gd name="adj1" fmla="val -27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DC6A7096-D70E-41F7-A26D-BBD69DA53423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5772225" y="2384883"/>
            <a:ext cx="1906363" cy="2448273"/>
          </a:xfrm>
          <a:prstGeom prst="bentConnector3">
            <a:avLst>
              <a:gd name="adj1" fmla="val 111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893553A-F090-4ED9-8F42-7104FB0863B4}"/>
              </a:ext>
            </a:extLst>
          </p:cNvPr>
          <p:cNvSpPr/>
          <p:nvPr/>
        </p:nvSpPr>
        <p:spPr>
          <a:xfrm>
            <a:off x="6754447" y="2816930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  <a:endParaRPr lang="ru-RU" dirty="0"/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84B2579B-7B9B-404E-B26C-92078408F0E6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5505464" y="3584174"/>
            <a:ext cx="1620182" cy="877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B963BD75-ED41-4607-ABB1-A3B61F5DA7C4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5876664" y="4833156"/>
            <a:ext cx="865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A22B0F2-B0D6-452F-8096-D9DB3408D93C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690551" y="3212974"/>
            <a:ext cx="5982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5B29562-266F-4F2D-ACE3-F346F924A071}"/>
              </a:ext>
            </a:extLst>
          </p:cNvPr>
          <p:cNvCxnSpPr>
            <a:endCxn id="18" idx="0"/>
          </p:cNvCxnSpPr>
          <p:nvPr/>
        </p:nvCxnSpPr>
        <p:spPr>
          <a:xfrm flipH="1">
            <a:off x="7210536" y="3609018"/>
            <a:ext cx="11963" cy="8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DC04DA52-C55E-4C8E-B8FD-86B7FA976FD3}"/>
              </a:ext>
            </a:extLst>
          </p:cNvPr>
          <p:cNvCxnSpPr>
            <a:cxnSpLocks/>
            <a:stCxn id="15" idx="2"/>
            <a:endCxn id="13" idx="2"/>
          </p:cNvCxnSpPr>
          <p:nvPr/>
        </p:nvCxnSpPr>
        <p:spPr>
          <a:xfrm rot="5400000">
            <a:off x="5998265" y="2914929"/>
            <a:ext cx="2196245" cy="3584425"/>
          </a:xfrm>
          <a:prstGeom prst="bentConnector3">
            <a:avLst>
              <a:gd name="adj1" fmla="val 11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1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77C0A59-80CB-4168-A15C-B96AB67FFB2E}"/>
              </a:ext>
            </a:extLst>
          </p:cNvPr>
          <p:cNvSpPr/>
          <p:nvPr/>
        </p:nvSpPr>
        <p:spPr>
          <a:xfrm>
            <a:off x="1577854" y="2780927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CA6D31-1F13-416C-A304-576968076D04}"/>
              </a:ext>
            </a:extLst>
          </p:cNvPr>
          <p:cNvSpPr/>
          <p:nvPr/>
        </p:nvSpPr>
        <p:spPr>
          <a:xfrm>
            <a:off x="3142084" y="2780928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EBA940-F33C-4E6B-9725-D822B9F3628C}"/>
              </a:ext>
            </a:extLst>
          </p:cNvPr>
          <p:cNvSpPr/>
          <p:nvPr/>
        </p:nvSpPr>
        <p:spPr>
          <a:xfrm>
            <a:off x="4836121" y="198883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D3FD60-DA9C-48BB-95A9-5CCC06150BCD}"/>
              </a:ext>
            </a:extLst>
          </p:cNvPr>
          <p:cNvSpPr/>
          <p:nvPr/>
        </p:nvSpPr>
        <p:spPr>
          <a:xfrm>
            <a:off x="4731683" y="3861048"/>
            <a:ext cx="1144981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354B94B-EEA9-4599-8461-5381E02BA9F9}"/>
              </a:ext>
            </a:extLst>
          </p:cNvPr>
          <p:cNvSpPr/>
          <p:nvPr/>
        </p:nvSpPr>
        <p:spPr>
          <a:xfrm>
            <a:off x="8288759" y="2816931"/>
            <a:ext cx="1199679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FFD750-CE5B-4CEC-A3C0-6E0ED2E0C2FA}"/>
              </a:ext>
            </a:extLst>
          </p:cNvPr>
          <p:cNvSpPr/>
          <p:nvPr/>
        </p:nvSpPr>
        <p:spPr>
          <a:xfrm>
            <a:off x="1577854" y="440912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  <a:endParaRPr lang="ru-RU" dirty="0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6AD5750D-01EA-4EE7-BD9D-9A765FD18A4F}"/>
              </a:ext>
            </a:extLst>
          </p:cNvPr>
          <p:cNvSpPr/>
          <p:nvPr/>
        </p:nvSpPr>
        <p:spPr>
          <a:xfrm>
            <a:off x="444042" y="2852935"/>
            <a:ext cx="936104" cy="72008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A3976E-DB97-4854-B4D6-F55ED22177E1}"/>
              </a:ext>
            </a:extLst>
          </p:cNvPr>
          <p:cNvSpPr/>
          <p:nvPr/>
        </p:nvSpPr>
        <p:spPr>
          <a:xfrm>
            <a:off x="6742484" y="4437112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endParaRPr lang="ru-RU" dirty="0"/>
          </a:p>
        </p:txBody>
      </p:sp>
      <p:sp>
        <p:nvSpPr>
          <p:cNvPr id="19" name="Стрелка: влево-вправо 18">
            <a:extLst>
              <a:ext uri="{FF2B5EF4-FFF2-40B4-BE49-F238E27FC236}">
                <a16:creationId xmlns:a16="http://schemas.microsoft.com/office/drawing/2014/main" id="{F9FCD1DF-3FF1-4013-B6CB-658AF9BC7E12}"/>
              </a:ext>
            </a:extLst>
          </p:cNvPr>
          <p:cNvSpPr/>
          <p:nvPr/>
        </p:nvSpPr>
        <p:spPr>
          <a:xfrm>
            <a:off x="9694812" y="2906941"/>
            <a:ext cx="1199679" cy="61206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CC8B8DE-1370-47AA-BD8F-259CC940BF6F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513958" y="3176971"/>
            <a:ext cx="6281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8115B47-DF2D-4381-B0D7-EEEF776120C4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2045906" y="3573015"/>
            <a:ext cx="0" cy="83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Соединитель: уступ 30">
            <a:extLst>
              <a:ext uri="{FF2B5EF4-FFF2-40B4-BE49-F238E27FC236}">
                <a16:creationId xmlns:a16="http://schemas.microsoft.com/office/drawing/2014/main" id="{E2922733-6866-4342-82B3-DE9F7AC34AD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078188" y="2384883"/>
            <a:ext cx="757933" cy="7920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F023C41C-AA0E-4D3A-8F41-30BADBF033E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4764113" y="3320986"/>
            <a:ext cx="108012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53300771-253F-4582-B111-8D844E180B9B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5772225" y="2384883"/>
            <a:ext cx="1450274" cy="432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Соединитель: уступ 37">
            <a:extLst>
              <a:ext uri="{FF2B5EF4-FFF2-40B4-BE49-F238E27FC236}">
                <a16:creationId xmlns:a16="http://schemas.microsoft.com/office/drawing/2014/main" id="{6B344733-28D3-4E95-8DB5-DE6411AC1618}"/>
              </a:ext>
            </a:extLst>
          </p:cNvPr>
          <p:cNvCxnSpPr>
            <a:stCxn id="12" idx="0"/>
            <a:endCxn id="15" idx="0"/>
          </p:cNvCxnSpPr>
          <p:nvPr/>
        </p:nvCxnSpPr>
        <p:spPr>
          <a:xfrm rot="16200000" flipH="1">
            <a:off x="6682340" y="610672"/>
            <a:ext cx="828092" cy="3584426"/>
          </a:xfrm>
          <a:prstGeom prst="bentConnector3">
            <a:avLst>
              <a:gd name="adj1" fmla="val -276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DC6A7096-D70E-41F7-A26D-BBD69DA53423}"/>
              </a:ext>
            </a:extLst>
          </p:cNvPr>
          <p:cNvCxnSpPr>
            <a:cxnSpLocks/>
            <a:stCxn id="12" idx="3"/>
            <a:endCxn id="18" idx="3"/>
          </p:cNvCxnSpPr>
          <p:nvPr/>
        </p:nvCxnSpPr>
        <p:spPr>
          <a:xfrm>
            <a:off x="5772225" y="2384883"/>
            <a:ext cx="1906363" cy="2448273"/>
          </a:xfrm>
          <a:prstGeom prst="bentConnector3">
            <a:avLst>
              <a:gd name="adj1" fmla="val 1119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893553A-F090-4ED9-8F42-7104FB0863B4}"/>
              </a:ext>
            </a:extLst>
          </p:cNvPr>
          <p:cNvSpPr/>
          <p:nvPr/>
        </p:nvSpPr>
        <p:spPr>
          <a:xfrm>
            <a:off x="6754447" y="2816930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  <a:endParaRPr lang="ru-RU" dirty="0"/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84B2579B-7B9B-404E-B26C-92078408F0E6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5505464" y="3584174"/>
            <a:ext cx="1620182" cy="877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B963BD75-ED41-4607-ABB1-A3B61F5DA7C4}"/>
              </a:ext>
            </a:extLst>
          </p:cNvPr>
          <p:cNvCxnSpPr>
            <a:cxnSpLocks/>
            <a:stCxn id="18" idx="1"/>
            <a:endCxn id="13" idx="3"/>
          </p:cNvCxnSpPr>
          <p:nvPr/>
        </p:nvCxnSpPr>
        <p:spPr>
          <a:xfrm flipH="1">
            <a:off x="5876664" y="4833156"/>
            <a:ext cx="865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5A22B0F2-B0D6-452F-8096-D9DB3408D93C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690551" y="3212974"/>
            <a:ext cx="5982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15B29562-266F-4F2D-ACE3-F346F924A071}"/>
              </a:ext>
            </a:extLst>
          </p:cNvPr>
          <p:cNvCxnSpPr>
            <a:endCxn id="18" idx="0"/>
          </p:cNvCxnSpPr>
          <p:nvPr/>
        </p:nvCxnSpPr>
        <p:spPr>
          <a:xfrm flipH="1">
            <a:off x="7210536" y="3609018"/>
            <a:ext cx="11963" cy="828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Соединитель: уступ 55">
            <a:extLst>
              <a:ext uri="{FF2B5EF4-FFF2-40B4-BE49-F238E27FC236}">
                <a16:creationId xmlns:a16="http://schemas.microsoft.com/office/drawing/2014/main" id="{DC04DA52-C55E-4C8E-B8FD-86B7FA976FD3}"/>
              </a:ext>
            </a:extLst>
          </p:cNvPr>
          <p:cNvCxnSpPr>
            <a:cxnSpLocks/>
            <a:stCxn id="15" idx="2"/>
            <a:endCxn id="13" idx="2"/>
          </p:cNvCxnSpPr>
          <p:nvPr/>
        </p:nvCxnSpPr>
        <p:spPr>
          <a:xfrm rot="5400000">
            <a:off x="5998265" y="2914929"/>
            <a:ext cx="2196245" cy="3584425"/>
          </a:xfrm>
          <a:prstGeom prst="bentConnector3">
            <a:avLst>
              <a:gd name="adj1" fmla="val 11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05AE2DF-EED6-49BE-8D08-424F45F1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Cycle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A37222-4197-437A-BAE0-FB504D55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Cycle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9C9FAE7-AB7A-4DEB-BEEC-08004D1DE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657663"/>
              </p:ext>
            </p:extLst>
          </p:nvPr>
        </p:nvGraphicFramePr>
        <p:xfrm>
          <a:off x="477788" y="2204864"/>
          <a:ext cx="10873210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67363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732837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850101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974101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378857549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472065894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574119926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4221431326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3694946975"/>
                    </a:ext>
                  </a:extLst>
                </a:gridCol>
                <a:gridCol w="906101">
                  <a:extLst>
                    <a:ext uri="{9D8B030D-6E8A-4147-A177-3AD203B41FA5}">
                      <a16:colId xmlns:a16="http://schemas.microsoft.com/office/drawing/2014/main" val="473476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Fetch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Decode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Execute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Memory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Write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Fetch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Decode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Execute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Memory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Write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Fetch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06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3BBEB-9529-4979-8203-B910CC76D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08575AC-73BC-4890-A696-69C09C77F0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510957"/>
              </p:ext>
            </p:extLst>
          </p:nvPr>
        </p:nvGraphicFramePr>
        <p:xfrm>
          <a:off x="1424709" y="2420888"/>
          <a:ext cx="7967805" cy="1508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73233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805526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934421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70721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378857549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47206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41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BE1FD-7448-4928-ADD9-381E09B2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</p:spPr>
        <p:txBody>
          <a:bodyPr/>
          <a:lstStyle/>
          <a:p>
            <a:r>
              <a:rPr lang="en-US" dirty="0"/>
              <a:t>Pipelined Central Processing Unit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77C0A59-80CB-4168-A15C-B96AB67FFB2E}"/>
              </a:ext>
            </a:extLst>
          </p:cNvPr>
          <p:cNvSpPr/>
          <p:nvPr/>
        </p:nvSpPr>
        <p:spPr>
          <a:xfrm>
            <a:off x="1485900" y="2780927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9CA6D31-1F13-416C-A304-576968076D04}"/>
              </a:ext>
            </a:extLst>
          </p:cNvPr>
          <p:cNvSpPr/>
          <p:nvPr/>
        </p:nvSpPr>
        <p:spPr>
          <a:xfrm>
            <a:off x="3285453" y="3618020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Decode 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1EBA940-F33C-4E6B-9725-D822B9F3628C}"/>
              </a:ext>
            </a:extLst>
          </p:cNvPr>
          <p:cNvSpPr/>
          <p:nvPr/>
        </p:nvSpPr>
        <p:spPr>
          <a:xfrm>
            <a:off x="5474543" y="198883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D3FD60-DA9C-48BB-95A9-5CCC06150BCD}"/>
              </a:ext>
            </a:extLst>
          </p:cNvPr>
          <p:cNvSpPr/>
          <p:nvPr/>
        </p:nvSpPr>
        <p:spPr>
          <a:xfrm>
            <a:off x="5370105" y="3861048"/>
            <a:ext cx="1144981" cy="19442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Registers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354B94B-EEA9-4599-8461-5381E02BA9F9}"/>
              </a:ext>
            </a:extLst>
          </p:cNvPr>
          <p:cNvSpPr/>
          <p:nvPr/>
        </p:nvSpPr>
        <p:spPr>
          <a:xfrm>
            <a:off x="9359229" y="2767802"/>
            <a:ext cx="1199679" cy="8712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5FFD750-CE5B-4CEC-A3C0-6E0ED2E0C2FA}"/>
              </a:ext>
            </a:extLst>
          </p:cNvPr>
          <p:cNvSpPr/>
          <p:nvPr/>
        </p:nvSpPr>
        <p:spPr>
          <a:xfrm>
            <a:off x="1485900" y="4409129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  <a:endParaRPr lang="ru-RU" dirty="0"/>
          </a:p>
        </p:txBody>
      </p:sp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6AD5750D-01EA-4EE7-BD9D-9A765FD18A4F}"/>
              </a:ext>
            </a:extLst>
          </p:cNvPr>
          <p:cNvSpPr/>
          <p:nvPr/>
        </p:nvSpPr>
        <p:spPr>
          <a:xfrm>
            <a:off x="444042" y="2852935"/>
            <a:ext cx="936104" cy="72008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3A3976E-DB97-4854-B4D6-F55ED22177E1}"/>
              </a:ext>
            </a:extLst>
          </p:cNvPr>
          <p:cNvSpPr/>
          <p:nvPr/>
        </p:nvSpPr>
        <p:spPr>
          <a:xfrm>
            <a:off x="7381574" y="5409220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  <a:endParaRPr lang="ru-RU" dirty="0"/>
          </a:p>
        </p:txBody>
      </p:sp>
      <p:sp>
        <p:nvSpPr>
          <p:cNvPr id="19" name="Стрелка: влево-вправо 18">
            <a:extLst>
              <a:ext uri="{FF2B5EF4-FFF2-40B4-BE49-F238E27FC236}">
                <a16:creationId xmlns:a16="http://schemas.microsoft.com/office/drawing/2014/main" id="{F9FCD1DF-3FF1-4013-B6CB-658AF9BC7E12}"/>
              </a:ext>
            </a:extLst>
          </p:cNvPr>
          <p:cNvSpPr/>
          <p:nvPr/>
        </p:nvSpPr>
        <p:spPr>
          <a:xfrm>
            <a:off x="10655373" y="2906941"/>
            <a:ext cx="1199679" cy="612067"/>
          </a:xfrm>
          <a:prstGeom prst="left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68115B47-DF2D-4381-B0D7-EEEF776120C4}"/>
              </a:ext>
            </a:extLst>
          </p:cNvPr>
          <p:cNvCxnSpPr>
            <a:stCxn id="16" idx="0"/>
            <a:endCxn id="10" idx="2"/>
          </p:cNvCxnSpPr>
          <p:nvPr/>
        </p:nvCxnSpPr>
        <p:spPr>
          <a:xfrm flipV="1">
            <a:off x="1953952" y="3573015"/>
            <a:ext cx="0" cy="83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F023C41C-AA0E-4D3A-8F41-30BADBF033EF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16200000" flipH="1">
            <a:off x="5402535" y="3320986"/>
            <a:ext cx="108012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53300771-253F-4582-B111-8D844E180B9B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>
            <a:off x="6410647" y="2384883"/>
            <a:ext cx="1450274" cy="4320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893553A-F090-4ED9-8F42-7104FB0863B4}"/>
              </a:ext>
            </a:extLst>
          </p:cNvPr>
          <p:cNvSpPr/>
          <p:nvPr/>
        </p:nvSpPr>
        <p:spPr>
          <a:xfrm>
            <a:off x="7392869" y="2816930"/>
            <a:ext cx="936104" cy="792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ALU</a:t>
            </a:r>
            <a:endParaRPr lang="ru-RU" dirty="0"/>
          </a:p>
        </p:txBody>
      </p:sp>
      <p:cxnSp>
        <p:nvCxnSpPr>
          <p:cNvPr id="45" name="Соединитель: уступ 44">
            <a:extLst>
              <a:ext uri="{FF2B5EF4-FFF2-40B4-BE49-F238E27FC236}">
                <a16:creationId xmlns:a16="http://schemas.microsoft.com/office/drawing/2014/main" id="{84B2579B-7B9B-404E-B26C-92078408F0E6}"/>
              </a:ext>
            </a:extLst>
          </p:cNvPr>
          <p:cNvCxnSpPr>
            <a:endCxn id="14" idx="1"/>
          </p:cNvCxnSpPr>
          <p:nvPr/>
        </p:nvCxnSpPr>
        <p:spPr>
          <a:xfrm rot="5400000" flipH="1" flipV="1">
            <a:off x="6143886" y="3584174"/>
            <a:ext cx="1620182" cy="8777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5E3449-D0DA-4A37-B057-172C9E48E18E}"/>
              </a:ext>
            </a:extLst>
          </p:cNvPr>
          <p:cNvSpPr/>
          <p:nvPr/>
        </p:nvSpPr>
        <p:spPr>
          <a:xfrm>
            <a:off x="4404122" y="1997839"/>
            <a:ext cx="394146" cy="40324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833751C9-1B50-46CF-B5D3-72759B1565BC}"/>
              </a:ext>
            </a:extLst>
          </p:cNvPr>
          <p:cNvSpPr/>
          <p:nvPr/>
        </p:nvSpPr>
        <p:spPr>
          <a:xfrm>
            <a:off x="2675930" y="1997839"/>
            <a:ext cx="394146" cy="40324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7F149B8-A4EA-4FF3-9FBD-C8F614E1891A}"/>
              </a:ext>
            </a:extLst>
          </p:cNvPr>
          <p:cNvSpPr/>
          <p:nvPr/>
        </p:nvSpPr>
        <p:spPr>
          <a:xfrm>
            <a:off x="8694104" y="2314972"/>
            <a:ext cx="394146" cy="17779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881E3EAE-52C7-48FA-86AA-13386C1A84E0}"/>
              </a:ext>
            </a:extLst>
          </p:cNvPr>
          <p:cNvSpPr/>
          <p:nvPr/>
        </p:nvSpPr>
        <p:spPr>
          <a:xfrm rot="5400000">
            <a:off x="7662078" y="3886258"/>
            <a:ext cx="394146" cy="14848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Соединитель: уступ 7">
            <a:extLst>
              <a:ext uri="{FF2B5EF4-FFF2-40B4-BE49-F238E27FC236}">
                <a16:creationId xmlns:a16="http://schemas.microsoft.com/office/drawing/2014/main" id="{84928EFF-57C6-4B2E-81C3-F3B8FF24D44D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2422004" y="3176971"/>
            <a:ext cx="253926" cy="8370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E2946EF-0627-4BA7-B7C2-245F471F45F8}"/>
              </a:ext>
            </a:extLst>
          </p:cNvPr>
          <p:cNvCxnSpPr>
            <a:stCxn id="26" idx="3"/>
            <a:endCxn id="11" idx="1"/>
          </p:cNvCxnSpPr>
          <p:nvPr/>
        </p:nvCxnSpPr>
        <p:spPr>
          <a:xfrm>
            <a:off x="3070076" y="4014064"/>
            <a:ext cx="215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2B15362-1D43-4F09-BD29-5749BF9124E8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4221557" y="4014064"/>
            <a:ext cx="182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0F4CEA48-C7E0-4220-B00E-A7CF19776372}"/>
              </a:ext>
            </a:extLst>
          </p:cNvPr>
          <p:cNvCxnSpPr>
            <a:stCxn id="3" idx="3"/>
            <a:endCxn id="12" idx="1"/>
          </p:cNvCxnSpPr>
          <p:nvPr/>
        </p:nvCxnSpPr>
        <p:spPr>
          <a:xfrm flipV="1">
            <a:off x="4798268" y="2384883"/>
            <a:ext cx="676275" cy="16291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F8F97505-1273-40F3-AFEF-B3B8CEA845F9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8328973" y="3203931"/>
            <a:ext cx="365131" cy="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E86B3FD-1F5F-4B49-A7B9-6936E5E8D12C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 flipV="1">
            <a:off x="9088250" y="3203451"/>
            <a:ext cx="270979" cy="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90844620-A529-4C10-93CF-6DBE37C395E2}"/>
              </a:ext>
            </a:extLst>
          </p:cNvPr>
          <p:cNvCxnSpPr>
            <a:cxnSpLocks/>
            <a:stCxn id="14" idx="2"/>
            <a:endCxn id="28" idx="1"/>
          </p:cNvCxnSpPr>
          <p:nvPr/>
        </p:nvCxnSpPr>
        <p:spPr>
          <a:xfrm flipH="1">
            <a:off x="7859151" y="3609018"/>
            <a:ext cx="1770" cy="82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D706E56E-2851-4CA2-860A-A6653DCDFF3A}"/>
              </a:ext>
            </a:extLst>
          </p:cNvPr>
          <p:cNvCxnSpPr>
            <a:stCxn id="28" idx="3"/>
            <a:endCxn id="18" idx="0"/>
          </p:cNvCxnSpPr>
          <p:nvPr/>
        </p:nvCxnSpPr>
        <p:spPr>
          <a:xfrm flipH="1">
            <a:off x="7849626" y="4825748"/>
            <a:ext cx="9525" cy="58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14360380-DC4E-463E-B51B-8FEFD7D7C92E}"/>
              </a:ext>
            </a:extLst>
          </p:cNvPr>
          <p:cNvCxnSpPr>
            <a:cxnSpLocks/>
            <a:stCxn id="18" idx="2"/>
            <a:endCxn id="13" idx="2"/>
          </p:cNvCxnSpPr>
          <p:nvPr/>
        </p:nvCxnSpPr>
        <p:spPr>
          <a:xfrm rot="5400000" flipH="1">
            <a:off x="6698089" y="5049771"/>
            <a:ext cx="396044" cy="1907030"/>
          </a:xfrm>
          <a:prstGeom prst="bentConnector3">
            <a:avLst>
              <a:gd name="adj1" fmla="val -577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417C6D9D-9EC3-43F5-AA17-BE2FDC365BA4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 rot="5400000">
            <a:off x="8785531" y="3455137"/>
            <a:ext cx="989576" cy="13575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1C9E56A7-2F79-4890-B3EC-8E75047EBA15}"/>
              </a:ext>
            </a:extLst>
          </p:cNvPr>
          <p:cNvCxnSpPr>
            <a:endCxn id="15" idx="0"/>
          </p:cNvCxnSpPr>
          <p:nvPr/>
        </p:nvCxnSpPr>
        <p:spPr>
          <a:xfrm>
            <a:off x="5942595" y="1988839"/>
            <a:ext cx="4016474" cy="7789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B0D9CB-E185-4B2B-AC0A-94815F5AA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Instruction Set Computer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689705-3480-4737-BCD4-5E2C1A928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Pipelined execution unit.</a:t>
            </a:r>
          </a:p>
          <a:p>
            <a:r>
              <a:rPr lang="en-US" sz="3200" dirty="0"/>
              <a:t>Load/store based ISA: operations only on registers.</a:t>
            </a:r>
          </a:p>
          <a:p>
            <a:r>
              <a:rPr lang="en-US" sz="3200" dirty="0"/>
              <a:t>Simple addressing modes.</a:t>
            </a:r>
          </a:p>
          <a:p>
            <a:r>
              <a:rPr lang="en-US" sz="3200" dirty="0"/>
              <a:t>Large register file.</a:t>
            </a:r>
          </a:p>
          <a:p>
            <a:r>
              <a:rPr lang="en-US" sz="3200" dirty="0"/>
              <a:t>Three-operands instructions.</a:t>
            </a:r>
          </a:p>
          <a:p>
            <a:r>
              <a:rPr lang="en-US" sz="3200" dirty="0"/>
              <a:t>Separated instruction and data caches.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898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AA356-0595-4FDC-9800-5AB2A80E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39E476-F893-49C7-A877-B52591C79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</a:p>
          <a:p>
            <a:r>
              <a:rPr lang="en-US" dirty="0"/>
              <a:t>CPU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202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90BEA-DF2C-453E-A6A7-AC69F670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Advantages &amp; Hazards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8DE77B-F2BB-4BAD-A9A4-669230005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Advantages</a:t>
            </a:r>
          </a:p>
          <a:p>
            <a:pPr lvl="1"/>
            <a:r>
              <a:rPr lang="en-US" sz="2400" dirty="0"/>
              <a:t>Asymptotic performance 1 operation per cycle</a:t>
            </a:r>
          </a:p>
          <a:p>
            <a:pPr lvl="1"/>
            <a:r>
              <a:rPr lang="en-US" sz="2400" dirty="0"/>
              <a:t>Reduced hardware complexity</a:t>
            </a:r>
          </a:p>
          <a:p>
            <a:r>
              <a:rPr lang="en-US" sz="2800" dirty="0"/>
              <a:t>Hazards</a:t>
            </a:r>
          </a:p>
          <a:p>
            <a:pPr lvl="1"/>
            <a:r>
              <a:rPr lang="en-US" sz="2400" dirty="0"/>
              <a:t>Structural hazards</a:t>
            </a:r>
          </a:p>
          <a:p>
            <a:pPr lvl="1"/>
            <a:r>
              <a:rPr lang="en-US" sz="2400" dirty="0"/>
              <a:t>Data hazards</a:t>
            </a:r>
          </a:p>
          <a:p>
            <a:pPr lvl="1"/>
            <a:r>
              <a:rPr lang="en-US" sz="2400" dirty="0"/>
              <a:t>Control hazards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44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E0672-AD6A-4AEF-9A33-E7B7488A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Hazards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FD083A-18A0-42AC-A301-3DA4C05E2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736104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Planned instruction cannot execute because the hardware does not support the combination of instructions.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0BFE828-548E-4461-A88E-D0CA1714BB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326266"/>
              </p:ext>
            </p:extLst>
          </p:nvPr>
        </p:nvGraphicFramePr>
        <p:xfrm>
          <a:off x="1341884" y="2895600"/>
          <a:ext cx="7967805" cy="1879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73233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805526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934421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70721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378857549"/>
                    </a:ext>
                  </a:extLst>
                </a:gridCol>
                <a:gridCol w="995976">
                  <a:extLst>
                    <a:ext uri="{9D8B030D-6E8A-4147-A177-3AD203B41FA5}">
                      <a16:colId xmlns:a16="http://schemas.microsoft.com/office/drawing/2014/main" val="47206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13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1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D5191-705D-4498-B81F-C9F6045B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Hazards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0D8A01-0E02-4EA9-80AF-BDECA688E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448072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Pipeline must be stalled because one step must wait another to complete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198F07F-3A59-45A0-92BB-FF44F6579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636194"/>
              </p:ext>
            </p:extLst>
          </p:nvPr>
        </p:nvGraphicFramePr>
        <p:xfrm>
          <a:off x="1485900" y="2564904"/>
          <a:ext cx="6977195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98740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1015691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1015691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15691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1015691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1015691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R0, R1, R2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Write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 R3, R0, R4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Execute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</a:tbl>
          </a:graphicData>
        </a:graphic>
      </p:graphicFrame>
      <p:graphicFrame>
        <p:nvGraphicFramePr>
          <p:cNvPr id="5" name="Объект 3">
            <a:extLst>
              <a:ext uri="{FF2B5EF4-FFF2-40B4-BE49-F238E27FC236}">
                <a16:creationId xmlns:a16="http://schemas.microsoft.com/office/drawing/2014/main" id="{DFD1ED4A-6608-4ADE-BEA4-56D61CFB12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916852"/>
              </p:ext>
            </p:extLst>
          </p:nvPr>
        </p:nvGraphicFramePr>
        <p:xfrm>
          <a:off x="1485900" y="4476720"/>
          <a:ext cx="9217024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42673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1753092709"/>
                    </a:ext>
                  </a:extLst>
                </a:gridCol>
                <a:gridCol w="1039193">
                  <a:extLst>
                    <a:ext uri="{9D8B030D-6E8A-4147-A177-3AD203B41FA5}">
                      <a16:colId xmlns:a16="http://schemas.microsoft.com/office/drawing/2014/main" val="3917430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R0, R1(20)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Write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 R3, R0, R4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588B1-5E57-4C72-AD42-B70066DD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Hazards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D3B48D-914A-496C-811E-A1F3FE5FC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664096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The control hazard arises when CPU needs to make decision based on the result of one instruction while executing others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2FC912E-F991-43EE-9B37-588A141CE4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1482043"/>
              </p:ext>
            </p:extLst>
          </p:nvPr>
        </p:nvGraphicFramePr>
        <p:xfrm>
          <a:off x="1065212" y="2721496"/>
          <a:ext cx="9289032" cy="1508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814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78857549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47206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R4, R5, R6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BEQ R4, R2, 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R3, 30(R0)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220"/>
                  </a:ext>
                </a:extLst>
              </a:tr>
            </a:tbl>
          </a:graphicData>
        </a:graphic>
      </p:graphicFrame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6ED5FAF6-9E6A-4773-BDC8-B38536DE99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940392"/>
              </p:ext>
            </p:extLst>
          </p:nvPr>
        </p:nvGraphicFramePr>
        <p:xfrm>
          <a:off x="1053852" y="4512528"/>
          <a:ext cx="9289032" cy="1508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30814">
                  <a:extLst>
                    <a:ext uri="{9D8B030D-6E8A-4147-A177-3AD203B41FA5}">
                      <a16:colId xmlns:a16="http://schemas.microsoft.com/office/drawing/2014/main" val="117408027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57562748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254636955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556422788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510500290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1838947443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378857549"/>
                    </a:ext>
                  </a:extLst>
                </a:gridCol>
                <a:gridCol w="1051174">
                  <a:extLst>
                    <a:ext uri="{9D8B030D-6E8A-4147-A177-3AD203B41FA5}">
                      <a16:colId xmlns:a16="http://schemas.microsoft.com/office/drawing/2014/main" val="472065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23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 R4, R5, R6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2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BEQ R4, R2, 40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Execute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752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 R7, R8, R9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Stall</a:t>
                      </a:r>
                      <a:endParaRPr lang="ru-RU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Fetch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Decode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7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03E743-BE90-40FB-ACB1-A09D077F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905BF1-FD90-46E0-9CAD-7C92842FD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Stalling on data hazards reduces performance of CPU.</a:t>
            </a:r>
          </a:p>
          <a:p>
            <a:r>
              <a:rPr lang="en-US" dirty="0"/>
              <a:t>Forwarding: delivering result of a later pipeline stage to earlier one.</a:t>
            </a:r>
          </a:p>
          <a:p>
            <a:r>
              <a:rPr lang="en-US" dirty="0"/>
              <a:t>Increase complexity of the hardware:</a:t>
            </a:r>
          </a:p>
          <a:p>
            <a:pPr lvl="1"/>
            <a:r>
              <a:rPr lang="en-US" dirty="0"/>
              <a:t>One need data dependency detection logic</a:t>
            </a:r>
          </a:p>
          <a:p>
            <a:pPr lvl="1"/>
            <a:r>
              <a:rPr lang="en-US" dirty="0"/>
              <a:t>One need data forwarding logic </a:t>
            </a:r>
          </a:p>
          <a:p>
            <a:r>
              <a:rPr lang="en-US" dirty="0"/>
              <a:t>Compiler should re-arrange instructions to achieve maximal performance</a:t>
            </a:r>
          </a:p>
          <a:p>
            <a:pPr marL="4572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1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9FEF0-2E52-4C0D-8099-8D75B794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Prediction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0D8F4C-293A-43D3-813D-628D943A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12" y="1828800"/>
            <a:ext cx="8686801" cy="1960240"/>
          </a:xfrm>
        </p:spPr>
        <p:txBody>
          <a:bodyPr/>
          <a:lstStyle/>
          <a:p>
            <a:r>
              <a:rPr lang="en-US" dirty="0"/>
              <a:t>Control hazards handling strategies:</a:t>
            </a:r>
          </a:p>
          <a:p>
            <a:pPr lvl="1"/>
            <a:r>
              <a:rPr lang="en-US" dirty="0"/>
              <a:t>Assume branch not taken</a:t>
            </a:r>
          </a:p>
          <a:p>
            <a:pPr lvl="1"/>
            <a:r>
              <a:rPr lang="en-US" dirty="0"/>
              <a:t>Reduce the delay of branches</a:t>
            </a:r>
          </a:p>
          <a:p>
            <a:pPr lvl="1"/>
            <a:r>
              <a:rPr lang="en-US" dirty="0"/>
              <a:t>Likely / unlikely branch instructions</a:t>
            </a:r>
          </a:p>
          <a:p>
            <a:pPr lvl="1"/>
            <a:r>
              <a:rPr lang="en-US" dirty="0"/>
              <a:t>Dynamic branch prediction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EF0DC30-B17B-4C00-BE1E-EB07BD92D0A2}"/>
              </a:ext>
            </a:extLst>
          </p:cNvPr>
          <p:cNvSpPr/>
          <p:nvPr/>
        </p:nvSpPr>
        <p:spPr>
          <a:xfrm>
            <a:off x="2566020" y="4293096"/>
            <a:ext cx="1512168" cy="7920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 taken</a:t>
            </a:r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A976653-C07C-496A-A11C-E877D272449F}"/>
              </a:ext>
            </a:extLst>
          </p:cNvPr>
          <p:cNvSpPr/>
          <p:nvPr/>
        </p:nvSpPr>
        <p:spPr>
          <a:xfrm>
            <a:off x="7246540" y="4244904"/>
            <a:ext cx="1512168" cy="7920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 taken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313111D-F5F8-4750-B8F0-E2EBD4E640E1}"/>
              </a:ext>
            </a:extLst>
          </p:cNvPr>
          <p:cNvSpPr/>
          <p:nvPr/>
        </p:nvSpPr>
        <p:spPr>
          <a:xfrm>
            <a:off x="2560799" y="5733256"/>
            <a:ext cx="1512168" cy="79208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Predict not taken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8F8D0B4-AF3B-4C1F-86A7-E8F31BFDAFDC}"/>
              </a:ext>
            </a:extLst>
          </p:cNvPr>
          <p:cNvSpPr/>
          <p:nvPr/>
        </p:nvSpPr>
        <p:spPr>
          <a:xfrm>
            <a:off x="7246540" y="5661248"/>
            <a:ext cx="1512168" cy="792088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Predict not taken</a:t>
            </a:r>
            <a:endParaRPr lang="ru-RU" sz="1600" dirty="0">
              <a:solidFill>
                <a:schemeClr val="bg1"/>
              </a:solidFill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5704826-93A0-45A3-AA90-A6EA4FAF62FA}"/>
              </a:ext>
            </a:extLst>
          </p:cNvPr>
          <p:cNvCxnSpPr>
            <a:stCxn id="4" idx="7"/>
            <a:endCxn id="5" idx="1"/>
          </p:cNvCxnSpPr>
          <p:nvPr/>
        </p:nvCxnSpPr>
        <p:spPr>
          <a:xfrm flipV="1">
            <a:off x="3856736" y="4360903"/>
            <a:ext cx="3611256" cy="4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FAB496A-1C93-49D4-8C6F-B99A96F2FF9F}"/>
              </a:ext>
            </a:extLst>
          </p:cNvPr>
          <p:cNvCxnSpPr>
            <a:stCxn id="5" idx="3"/>
            <a:endCxn id="4" idx="5"/>
          </p:cNvCxnSpPr>
          <p:nvPr/>
        </p:nvCxnSpPr>
        <p:spPr>
          <a:xfrm flipH="1">
            <a:off x="3856736" y="4920993"/>
            <a:ext cx="3611256" cy="481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CA6AE28-F058-4C2C-80E9-2EC54AF718FB}"/>
              </a:ext>
            </a:extLst>
          </p:cNvPr>
          <p:cNvCxnSpPr>
            <a:endCxn id="7" idx="1"/>
          </p:cNvCxnSpPr>
          <p:nvPr/>
        </p:nvCxnSpPr>
        <p:spPr>
          <a:xfrm>
            <a:off x="7467992" y="4941168"/>
            <a:ext cx="0" cy="83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5F3F4A9-6F87-44D8-97C3-B7FFD52B9DD5}"/>
              </a:ext>
            </a:extLst>
          </p:cNvPr>
          <p:cNvCxnSpPr>
            <a:stCxn id="7" idx="7"/>
            <a:endCxn id="5" idx="5"/>
          </p:cNvCxnSpPr>
          <p:nvPr/>
        </p:nvCxnSpPr>
        <p:spPr>
          <a:xfrm flipV="1">
            <a:off x="8537256" y="4920993"/>
            <a:ext cx="0" cy="856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D875A80-99A5-4CF2-A597-71B6DA1663F3}"/>
              </a:ext>
            </a:extLst>
          </p:cNvPr>
          <p:cNvCxnSpPr>
            <a:stCxn id="7" idx="1"/>
            <a:endCxn id="6" idx="7"/>
          </p:cNvCxnSpPr>
          <p:nvPr/>
        </p:nvCxnSpPr>
        <p:spPr>
          <a:xfrm flipH="1">
            <a:off x="3851515" y="5777247"/>
            <a:ext cx="3616477" cy="72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3C159DEC-C092-4941-B266-A752D5798512}"/>
              </a:ext>
            </a:extLst>
          </p:cNvPr>
          <p:cNvCxnSpPr>
            <a:stCxn id="6" idx="5"/>
            <a:endCxn id="7" idx="3"/>
          </p:cNvCxnSpPr>
          <p:nvPr/>
        </p:nvCxnSpPr>
        <p:spPr>
          <a:xfrm flipV="1">
            <a:off x="3851515" y="6337337"/>
            <a:ext cx="3616477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: изогнутый 20">
            <a:extLst>
              <a:ext uri="{FF2B5EF4-FFF2-40B4-BE49-F238E27FC236}">
                <a16:creationId xmlns:a16="http://schemas.microsoft.com/office/drawing/2014/main" id="{C16D0F31-126E-4990-896F-BB9B155C5080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 rot="16200000" flipH="1">
            <a:off x="2507427" y="4689140"/>
            <a:ext cx="560090" cy="12700"/>
          </a:xfrm>
          <a:prstGeom prst="curvedConnector5">
            <a:avLst>
              <a:gd name="adj1" fmla="val -40815"/>
              <a:gd name="adj2" fmla="val -6131283"/>
              <a:gd name="adj3" fmla="val 140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Соединитель: изогнутый 25">
            <a:extLst>
              <a:ext uri="{FF2B5EF4-FFF2-40B4-BE49-F238E27FC236}">
                <a16:creationId xmlns:a16="http://schemas.microsoft.com/office/drawing/2014/main" id="{6758C1A0-B52C-45E8-9F4F-5D7DDAA42F0B}"/>
              </a:ext>
            </a:extLst>
          </p:cNvPr>
          <p:cNvCxnSpPr>
            <a:cxnSpLocks/>
            <a:stCxn id="6" idx="3"/>
            <a:endCxn id="6" idx="1"/>
          </p:cNvCxnSpPr>
          <p:nvPr/>
        </p:nvCxnSpPr>
        <p:spPr>
          <a:xfrm rot="5400000" flipH="1">
            <a:off x="2502206" y="6129300"/>
            <a:ext cx="560090" cy="12700"/>
          </a:xfrm>
          <a:prstGeom prst="curvedConnector5">
            <a:avLst>
              <a:gd name="adj1" fmla="val -40815"/>
              <a:gd name="adj2" fmla="val 6863118"/>
              <a:gd name="adj3" fmla="val 14081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67019D-4919-4BD7-AE80-CB93BC8DE0D5}"/>
              </a:ext>
            </a:extLst>
          </p:cNvPr>
          <p:cNvSpPr txBox="1"/>
          <p:nvPr/>
        </p:nvSpPr>
        <p:spPr>
          <a:xfrm>
            <a:off x="4856570" y="4037084"/>
            <a:ext cx="11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Taken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E838B5-7A31-4702-8B2B-1BE9BE1F529B}"/>
              </a:ext>
            </a:extLst>
          </p:cNvPr>
          <p:cNvSpPr txBox="1"/>
          <p:nvPr/>
        </p:nvSpPr>
        <p:spPr>
          <a:xfrm>
            <a:off x="6290671" y="5256357"/>
            <a:ext cx="11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Taken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6A5C36-9CB1-45EA-B39A-0A23F3DC83D2}"/>
              </a:ext>
            </a:extLst>
          </p:cNvPr>
          <p:cNvSpPr txBox="1"/>
          <p:nvPr/>
        </p:nvSpPr>
        <p:spPr>
          <a:xfrm>
            <a:off x="4856570" y="5441023"/>
            <a:ext cx="11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Taken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2B918E-ACFD-42C3-8C2F-37CC14C29714}"/>
              </a:ext>
            </a:extLst>
          </p:cNvPr>
          <p:cNvSpPr txBox="1"/>
          <p:nvPr/>
        </p:nvSpPr>
        <p:spPr>
          <a:xfrm>
            <a:off x="598412" y="5872626"/>
            <a:ext cx="11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Taken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E38ACE-83B3-42F1-AB75-7AA651630D2A}"/>
              </a:ext>
            </a:extLst>
          </p:cNvPr>
          <p:cNvSpPr txBox="1"/>
          <p:nvPr/>
        </p:nvSpPr>
        <p:spPr>
          <a:xfrm>
            <a:off x="5057971" y="4571836"/>
            <a:ext cx="77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Taken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4474E-95A8-44BF-86B0-824329EE9F3A}"/>
              </a:ext>
            </a:extLst>
          </p:cNvPr>
          <p:cNvSpPr txBox="1"/>
          <p:nvPr/>
        </p:nvSpPr>
        <p:spPr>
          <a:xfrm>
            <a:off x="8649176" y="5246022"/>
            <a:ext cx="77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Taken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2B800-960E-493F-8C00-6ADEF52A24A5}"/>
              </a:ext>
            </a:extLst>
          </p:cNvPr>
          <p:cNvSpPr txBox="1"/>
          <p:nvPr/>
        </p:nvSpPr>
        <p:spPr>
          <a:xfrm>
            <a:off x="5020621" y="6000813"/>
            <a:ext cx="77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Taken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1C251D-E2DE-43A3-9E1C-B61198186E41}"/>
              </a:ext>
            </a:extLst>
          </p:cNvPr>
          <p:cNvSpPr txBox="1"/>
          <p:nvPr/>
        </p:nvSpPr>
        <p:spPr>
          <a:xfrm>
            <a:off x="942227" y="4510824"/>
            <a:ext cx="77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Taken</a:t>
            </a:r>
            <a:endParaRPr lang="ru-RU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E32B22-EF25-4993-B7BC-14A5AE35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3010272"/>
            <a:ext cx="8686801" cy="106680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you!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11769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B00BF-78E9-4684-863B-8C9DF863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EE8675-0B95-4B37-A006-89B115B5B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7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6880F-7193-4322-AAB9-D749A02E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in Our Life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94DCE7-3547-49D6-BEE4-101C8F16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126480"/>
            <a:ext cx="1740766" cy="1352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155357C-418D-45CA-8840-BFB2F7DF2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6" y="3861048"/>
            <a:ext cx="2631964" cy="208182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70E5E20-FEFB-4179-8B85-CE543858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572" y="3717032"/>
            <a:ext cx="2316944" cy="207484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65CF6A-3846-48BD-9037-4428D9CBA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56" y="4481714"/>
            <a:ext cx="2710036" cy="146116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047E6D8-EC31-4A89-9D8B-467410FAC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026" y="1774563"/>
            <a:ext cx="984178" cy="115513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2990C1F-CA8F-4DAA-8539-65B6A8004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380" y="1726403"/>
            <a:ext cx="2125801" cy="120329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C3AB89-C664-4527-B712-5D53DACE4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444" y="1529734"/>
            <a:ext cx="1872208" cy="12266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5E48AC-6AF8-402F-AB07-7BE53E3FC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6826" y="2596534"/>
            <a:ext cx="2631964" cy="14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ED4C3-13A8-4BC4-ADA5-A830D1D1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Organization</a:t>
            </a:r>
            <a:endParaRPr lang="ru-RU" dirty="0"/>
          </a:p>
        </p:txBody>
      </p:sp>
      <p:sp>
        <p:nvSpPr>
          <p:cNvPr id="6" name="Стрелка: влево-вправо 5">
            <a:extLst>
              <a:ext uri="{FF2B5EF4-FFF2-40B4-BE49-F238E27FC236}">
                <a16:creationId xmlns:a16="http://schemas.microsoft.com/office/drawing/2014/main" id="{FC546A63-CF09-4BD9-BBBF-5521E35CC769}"/>
              </a:ext>
            </a:extLst>
          </p:cNvPr>
          <p:cNvSpPr/>
          <p:nvPr/>
        </p:nvSpPr>
        <p:spPr>
          <a:xfrm>
            <a:off x="1485900" y="3933056"/>
            <a:ext cx="9073008" cy="6480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: влево-вправо 6">
            <a:extLst>
              <a:ext uri="{FF2B5EF4-FFF2-40B4-BE49-F238E27FC236}">
                <a16:creationId xmlns:a16="http://schemas.microsoft.com/office/drawing/2014/main" id="{8072ED86-9720-4DA9-8F3D-02071D3C8835}"/>
              </a:ext>
            </a:extLst>
          </p:cNvPr>
          <p:cNvSpPr/>
          <p:nvPr/>
        </p:nvSpPr>
        <p:spPr>
          <a:xfrm>
            <a:off x="4770986" y="2519683"/>
            <a:ext cx="1584176" cy="5760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: вверх-вниз 7">
            <a:extLst>
              <a:ext uri="{FF2B5EF4-FFF2-40B4-BE49-F238E27FC236}">
                <a16:creationId xmlns:a16="http://schemas.microsoft.com/office/drawing/2014/main" id="{C006312A-C311-4A19-AA0E-19B45DB58C3D}"/>
              </a:ext>
            </a:extLst>
          </p:cNvPr>
          <p:cNvSpPr/>
          <p:nvPr/>
        </p:nvSpPr>
        <p:spPr>
          <a:xfrm>
            <a:off x="3754152" y="3428940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верх-вниз 8">
            <a:extLst>
              <a:ext uri="{FF2B5EF4-FFF2-40B4-BE49-F238E27FC236}">
                <a16:creationId xmlns:a16="http://schemas.microsoft.com/office/drawing/2014/main" id="{349388D1-F75E-483D-8D93-4DD996787452}"/>
              </a:ext>
            </a:extLst>
          </p:cNvPr>
          <p:cNvSpPr/>
          <p:nvPr/>
        </p:nvSpPr>
        <p:spPr>
          <a:xfrm>
            <a:off x="7336550" y="3428940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F1F4ABF-3D4C-4612-AE5A-C97E339B4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5282348"/>
            <a:ext cx="1141476" cy="9732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20355D1-48A9-4EA2-A9CB-7C8E3A2A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792" y="2083179"/>
            <a:ext cx="1268760" cy="126876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6CCE2D3-32F1-403A-B26B-F0F269EFA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96" y="2329296"/>
            <a:ext cx="1917948" cy="95683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3B0FA4-01AD-4E0B-B190-910E48639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670" y="5207969"/>
            <a:ext cx="1088740" cy="108874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715FC6-9897-4F8D-B4FB-0CC4061A9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187" y="5177737"/>
            <a:ext cx="1448780" cy="14487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0F0DF63-F824-4E07-B29B-B8D418E3C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532" y="5217590"/>
            <a:ext cx="1773932" cy="9344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94CD06B-EB76-4D64-BA07-BB27CB83B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744" y="5085244"/>
            <a:ext cx="1367433" cy="1367433"/>
          </a:xfrm>
          <a:prstGeom prst="rect">
            <a:avLst/>
          </a:prstGeom>
        </p:spPr>
      </p:pic>
      <p:sp>
        <p:nvSpPr>
          <p:cNvPr id="26" name="Стрелка: вверх-вниз 25">
            <a:extLst>
              <a:ext uri="{FF2B5EF4-FFF2-40B4-BE49-F238E27FC236}">
                <a16:creationId xmlns:a16="http://schemas.microsoft.com/office/drawing/2014/main" id="{14E02813-E1E2-4729-8425-6EE8262F06B2}"/>
              </a:ext>
            </a:extLst>
          </p:cNvPr>
          <p:cNvSpPr/>
          <p:nvPr/>
        </p:nvSpPr>
        <p:spPr>
          <a:xfrm>
            <a:off x="2133972" y="4581128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Стрелка: вверх-вниз 26">
            <a:extLst>
              <a:ext uri="{FF2B5EF4-FFF2-40B4-BE49-F238E27FC236}">
                <a16:creationId xmlns:a16="http://schemas.microsoft.com/office/drawing/2014/main" id="{2BD295BE-E936-4874-A701-EA6593AFBD7F}"/>
              </a:ext>
            </a:extLst>
          </p:cNvPr>
          <p:cNvSpPr/>
          <p:nvPr/>
        </p:nvSpPr>
        <p:spPr>
          <a:xfrm>
            <a:off x="4059056" y="4573073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Стрелка: вверх-вниз 27">
            <a:extLst>
              <a:ext uri="{FF2B5EF4-FFF2-40B4-BE49-F238E27FC236}">
                <a16:creationId xmlns:a16="http://schemas.microsoft.com/office/drawing/2014/main" id="{8DD9BC5F-EAF5-422E-81CD-A643F48DB913}"/>
              </a:ext>
            </a:extLst>
          </p:cNvPr>
          <p:cNvSpPr/>
          <p:nvPr/>
        </p:nvSpPr>
        <p:spPr>
          <a:xfrm>
            <a:off x="6011020" y="4581128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Стрелка: вверх-вниз 28">
            <a:extLst>
              <a:ext uri="{FF2B5EF4-FFF2-40B4-BE49-F238E27FC236}">
                <a16:creationId xmlns:a16="http://schemas.microsoft.com/office/drawing/2014/main" id="{3E583E34-62CB-4887-A54E-8507526CEC90}"/>
              </a:ext>
            </a:extLst>
          </p:cNvPr>
          <p:cNvSpPr/>
          <p:nvPr/>
        </p:nvSpPr>
        <p:spPr>
          <a:xfrm>
            <a:off x="7606557" y="4537720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Стрелка: вверх-вниз 29">
            <a:extLst>
              <a:ext uri="{FF2B5EF4-FFF2-40B4-BE49-F238E27FC236}">
                <a16:creationId xmlns:a16="http://schemas.microsoft.com/office/drawing/2014/main" id="{3812C66B-4B85-41B9-BB09-9734C447FE65}"/>
              </a:ext>
            </a:extLst>
          </p:cNvPr>
          <p:cNvSpPr/>
          <p:nvPr/>
        </p:nvSpPr>
        <p:spPr>
          <a:xfrm>
            <a:off x="9391973" y="4515396"/>
            <a:ext cx="360040" cy="6046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2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A46E4-5FCE-4870-B6B1-5A78A707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986875-3D90-4CC8-8FBA-7C90A7CE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words of a computer’s language are called </a:t>
            </a:r>
            <a:r>
              <a:rPr lang="en-US" b="1" dirty="0">
                <a:solidFill>
                  <a:srgbClr val="00B0F0"/>
                </a:solidFill>
              </a:rPr>
              <a:t>instructions</a:t>
            </a:r>
            <a:r>
              <a:rPr lang="en-US" dirty="0"/>
              <a:t>, and its vocabulary is called </a:t>
            </a:r>
            <a:r>
              <a:rPr lang="en-US" b="1" dirty="0">
                <a:solidFill>
                  <a:srgbClr val="00B0F0"/>
                </a:solidFill>
              </a:rPr>
              <a:t>Instruction Set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F0"/>
                </a:solidFill>
              </a:rPr>
              <a:t>Instruction Set Architecture</a:t>
            </a:r>
            <a:r>
              <a:rPr lang="en-US" dirty="0"/>
              <a:t> is a abstract model of computer, it serves as the interface between software and hardware.</a:t>
            </a:r>
          </a:p>
          <a:p>
            <a:r>
              <a:rPr lang="en-US" dirty="0"/>
              <a:t>The ISA is based on idea of stored program: instructions and data can be stored in memory as numbers.</a:t>
            </a:r>
          </a:p>
          <a:p>
            <a:r>
              <a:rPr lang="en-US" dirty="0"/>
              <a:t>The goal for ISA design: find a language that makes it easy to build hardware and compiler while maximizing performance and minimizing cost and energy consumption.</a:t>
            </a:r>
          </a:p>
          <a:p>
            <a:r>
              <a:rPr lang="en-US" dirty="0"/>
              <a:t>In general ISA defines supported data types, state (main memory, registers), instructions and input/output model.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503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6404A-A634-4FAE-BBEC-1D65D8BF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A620AE-37C7-4BB2-8293-73252ADF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Arithmetic and logic instructions:</a:t>
            </a:r>
          </a:p>
          <a:p>
            <a:pPr lvl="1"/>
            <a:r>
              <a:rPr lang="en-US" dirty="0"/>
              <a:t>Add, subtract, multiply, divide, increment, decrement;</a:t>
            </a:r>
          </a:p>
          <a:p>
            <a:pPr lvl="1"/>
            <a:r>
              <a:rPr lang="en-US" dirty="0"/>
              <a:t>Bitwise operations: bitwise and, bitwise or, bitwise exclusive or, negation, shifts;</a:t>
            </a:r>
          </a:p>
          <a:p>
            <a:pPr lvl="1"/>
            <a:r>
              <a:rPr lang="en-US" dirty="0"/>
              <a:t>Comparison: equal, not equal, less, greater, less or equal, greater or equal, comparison to zero;</a:t>
            </a:r>
          </a:p>
          <a:p>
            <a:pPr lvl="1"/>
            <a:r>
              <a:rPr lang="en-US" dirty="0"/>
              <a:t>Floating-point arithmetic and comparison.</a:t>
            </a:r>
          </a:p>
          <a:p>
            <a:r>
              <a:rPr lang="en-US" dirty="0"/>
              <a:t>Data handling:</a:t>
            </a:r>
          </a:p>
          <a:p>
            <a:pPr lvl="1"/>
            <a:r>
              <a:rPr lang="en-US" dirty="0"/>
              <a:t>Copy data to or from register or memory (also loading and storing);</a:t>
            </a:r>
          </a:p>
          <a:p>
            <a:pPr lvl="1"/>
            <a:r>
              <a:rPr lang="en-US" dirty="0"/>
              <a:t>Set a register to fixed value;</a:t>
            </a:r>
          </a:p>
          <a:p>
            <a:pPr lvl="1"/>
            <a:r>
              <a:rPr lang="en-US" dirty="0"/>
              <a:t>Read or write hardware device.</a:t>
            </a:r>
          </a:p>
          <a:p>
            <a:r>
              <a:rPr lang="en-US" dirty="0"/>
              <a:t>Control flow:</a:t>
            </a:r>
          </a:p>
          <a:p>
            <a:pPr lvl="1"/>
            <a:r>
              <a:rPr lang="en-US" dirty="0"/>
              <a:t>Jump to another program location;</a:t>
            </a:r>
          </a:p>
          <a:p>
            <a:pPr lvl="1"/>
            <a:r>
              <a:rPr lang="en-US" dirty="0"/>
              <a:t>Conditionally branch to another location;</a:t>
            </a:r>
          </a:p>
          <a:p>
            <a:pPr lvl="1"/>
            <a:r>
              <a:rPr lang="en-US" dirty="0"/>
              <a:t>Indirectly branch to another location;</a:t>
            </a:r>
          </a:p>
          <a:p>
            <a:pPr lvl="1"/>
            <a:r>
              <a:rPr lang="en-US" dirty="0"/>
              <a:t>Call another procedure saving next instruction pointer.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485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CD406-4A38-4A04-A809-99374C77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Modes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9EF822-72AF-48D2-81EA-5E4AACFD1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00B0F0"/>
                </a:solidFill>
              </a:rPr>
              <a:t>addressing mode </a:t>
            </a:r>
            <a:r>
              <a:rPr lang="en-US" dirty="0"/>
              <a:t>specifies how to calculate the effective memory address of an operand by using information contained within a machine instruction</a:t>
            </a:r>
          </a:p>
          <a:p>
            <a:r>
              <a:rPr lang="en-US" dirty="0"/>
              <a:t>Addressing modes for code:</a:t>
            </a:r>
          </a:p>
          <a:p>
            <a:pPr lvl="1"/>
            <a:r>
              <a:rPr lang="en-US" dirty="0"/>
              <a:t>Sequential execution: EA = next instruction address</a:t>
            </a:r>
          </a:p>
          <a:p>
            <a:pPr lvl="1"/>
            <a:r>
              <a:rPr lang="en-US" dirty="0"/>
              <a:t>Absolute or direct: EA is address parameter itself</a:t>
            </a:r>
          </a:p>
          <a:p>
            <a:pPr lvl="1"/>
            <a:r>
              <a:rPr lang="en-US" dirty="0"/>
              <a:t>PC-relative: EA = next instruction address + offset parameter</a:t>
            </a:r>
          </a:p>
          <a:p>
            <a:pPr lvl="1"/>
            <a:r>
              <a:rPr lang="en-US" dirty="0"/>
              <a:t>Register indirect: EA = contents of a register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18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D771F9-4A6F-46FC-A20B-E5D25536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Modes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9C7EE7-2633-4DA3-A8F4-9C170CFD3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modes for data:</a:t>
            </a:r>
          </a:p>
          <a:p>
            <a:pPr lvl="1"/>
            <a:r>
              <a:rPr lang="en-US" dirty="0"/>
              <a:t>Implicit: implied by operation code</a:t>
            </a:r>
          </a:p>
          <a:p>
            <a:pPr lvl="1"/>
            <a:r>
              <a:rPr lang="en-US" dirty="0"/>
              <a:t>Immediate: value of operand is held within instruction itself</a:t>
            </a:r>
          </a:p>
          <a:p>
            <a:pPr lvl="1"/>
            <a:r>
              <a:rPr lang="en-US" dirty="0"/>
              <a:t>Register: value is held in a register</a:t>
            </a:r>
          </a:p>
          <a:p>
            <a:pPr lvl="1"/>
            <a:r>
              <a:rPr lang="en-US" dirty="0"/>
              <a:t>Absolute or direct: EA is an address parameter</a:t>
            </a:r>
          </a:p>
          <a:p>
            <a:pPr lvl="1"/>
            <a:r>
              <a:rPr lang="en-US" dirty="0"/>
              <a:t>Based: EA = content of a register + value of immediate operand</a:t>
            </a:r>
          </a:p>
          <a:p>
            <a:pPr lvl="1"/>
            <a:r>
              <a:rPr lang="en-US" dirty="0"/>
              <a:t>Register indirect: EA = contents of a register</a:t>
            </a:r>
          </a:p>
          <a:p>
            <a:pPr lvl="1"/>
            <a:r>
              <a:rPr lang="en-US" dirty="0"/>
              <a:t>Based with index: EA = contents of base register + contents of index register + value of immediate operand</a:t>
            </a:r>
          </a:p>
          <a:p>
            <a:pPr lvl="1"/>
            <a:r>
              <a:rPr lang="en-US" dirty="0"/>
              <a:t>Scaled: EA = contents of a register * scale + value of immediate operand</a:t>
            </a:r>
          </a:p>
          <a:p>
            <a:pPr lvl="1"/>
            <a:r>
              <a:rPr lang="en-US" dirty="0"/>
              <a:t>Autoincrement: EA = content of a register; register is incremented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Деловой контраст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70694_TF02895266.potx" id="{16432B4B-B661-4108-AF30-DE0EBB899A27}" vid="{278A82A8-3C16-41B1-979D-36A195C8C230}"/>
    </a:ext>
  </a:extLst>
</a:theme>
</file>

<file path=ppt/theme/theme2.xml><?xml version="1.0" encoding="utf-8"?>
<a:theme xmlns:a="http://schemas.openxmlformats.org/drawingml/2006/main" name="Тема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2BE50-DDB3-465B-A26E-975A276D43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220E13-D325-4A9E-AA7A-0D1409275EB9}">
  <ds:schemaRefs>
    <ds:schemaRef ds:uri="http://schemas.openxmlformats.org/package/2006/metadata/core-properties"/>
    <ds:schemaRef ds:uri="a4f35948-e619-41b3-aa29-22878b09cfd2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40262f94-9f35-4ac3-9a90-690165a166b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C80FAF7-F941-4D3E-A3C3-283A611079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Деловая презентация с контрастным дизайном (широкоэкранный формат)</Template>
  <TotalTime>2013</TotalTime>
  <Words>895</Words>
  <Application>Microsoft Office PowerPoint</Application>
  <PresentationFormat>Произвольный</PresentationFormat>
  <Paragraphs>299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9" baseType="lpstr">
      <vt:lpstr>Arial</vt:lpstr>
      <vt:lpstr>Franklin Gothic Medium</vt:lpstr>
      <vt:lpstr>Деловой контраст 16x9</vt:lpstr>
      <vt:lpstr>Computer Architecture</vt:lpstr>
      <vt:lpstr>Agenda</vt:lpstr>
      <vt:lpstr>Computer Architecture</vt:lpstr>
      <vt:lpstr>Computers in Our Life</vt:lpstr>
      <vt:lpstr>Computer Organization</vt:lpstr>
      <vt:lpstr>Instruction Set Architecture</vt:lpstr>
      <vt:lpstr>Instruction Set Architecture</vt:lpstr>
      <vt:lpstr>Addressing Modes</vt:lpstr>
      <vt:lpstr>Addressing Modes</vt:lpstr>
      <vt:lpstr>Von Neumann Architecture</vt:lpstr>
      <vt:lpstr>Harvard</vt:lpstr>
      <vt:lpstr>Data Flow</vt:lpstr>
      <vt:lpstr>CPU Architecture</vt:lpstr>
      <vt:lpstr>Central Processing Unit</vt:lpstr>
      <vt:lpstr>CPU Cycle</vt:lpstr>
      <vt:lpstr>CPU Cycle</vt:lpstr>
      <vt:lpstr>Pipeline</vt:lpstr>
      <vt:lpstr>Pipelined Central Processing Unit</vt:lpstr>
      <vt:lpstr>Reduced Instruction Set Computer</vt:lpstr>
      <vt:lpstr>Pipeline Advantages &amp; Hazards</vt:lpstr>
      <vt:lpstr>Structural Hazards</vt:lpstr>
      <vt:lpstr>Data Hazards</vt:lpstr>
      <vt:lpstr>Control Hazards</vt:lpstr>
      <vt:lpstr>Forwarding</vt:lpstr>
      <vt:lpstr>Branch Prediction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Architecture</dc:title>
  <dc:creator>Dmitry Botcharnikov</dc:creator>
  <cp:lastModifiedBy>Dmitry Botcharnikov</cp:lastModifiedBy>
  <cp:revision>50</cp:revision>
  <dcterms:created xsi:type="dcterms:W3CDTF">2018-10-29T20:58:20Z</dcterms:created>
  <dcterms:modified xsi:type="dcterms:W3CDTF">2018-12-02T17:03:42Z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